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7"/>
  </p:notesMasterIdLst>
  <p:sldIdLst>
    <p:sldId id="256" r:id="rId2"/>
    <p:sldId id="588" r:id="rId3"/>
    <p:sldId id="590" r:id="rId4"/>
    <p:sldId id="589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94" r:id="rId25"/>
    <p:sldId id="556" r:id="rId26"/>
    <p:sldId id="318" r:id="rId27"/>
    <p:sldId id="446" r:id="rId28"/>
    <p:sldId id="432" r:id="rId29"/>
    <p:sldId id="324" r:id="rId30"/>
    <p:sldId id="317" r:id="rId31"/>
    <p:sldId id="329" r:id="rId32"/>
    <p:sldId id="331" r:id="rId33"/>
    <p:sldId id="351" r:id="rId34"/>
    <p:sldId id="352" r:id="rId35"/>
    <p:sldId id="335" r:id="rId36"/>
    <p:sldId id="353" r:id="rId37"/>
    <p:sldId id="354" r:id="rId38"/>
    <p:sldId id="447" r:id="rId39"/>
    <p:sldId id="557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562" r:id="rId49"/>
    <p:sldId id="558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50" r:id="rId63"/>
    <p:sldId id="559" r:id="rId64"/>
    <p:sldId id="576" r:id="rId65"/>
    <p:sldId id="551" r:id="rId66"/>
    <p:sldId id="577" r:id="rId67"/>
    <p:sldId id="578" r:id="rId68"/>
    <p:sldId id="552" r:id="rId69"/>
    <p:sldId id="561" r:id="rId70"/>
    <p:sldId id="563" r:id="rId71"/>
    <p:sldId id="564" r:id="rId72"/>
    <p:sldId id="565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566" r:id="rId82"/>
    <p:sldId id="568" r:id="rId83"/>
    <p:sldId id="569" r:id="rId84"/>
    <p:sldId id="570" r:id="rId85"/>
    <p:sldId id="571" r:id="rId86"/>
    <p:sldId id="572" r:id="rId87"/>
    <p:sldId id="573" r:id="rId88"/>
    <p:sldId id="574" r:id="rId89"/>
    <p:sldId id="575" r:id="rId90"/>
    <p:sldId id="586" r:id="rId91"/>
    <p:sldId id="587" r:id="rId92"/>
    <p:sldId id="592" r:id="rId93"/>
    <p:sldId id="593" r:id="rId94"/>
    <p:sldId id="339" r:id="rId95"/>
    <p:sldId id="59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1"/>
    <p:restoredTop sz="94206"/>
  </p:normalViewPr>
  <p:slideViewPr>
    <p:cSldViewPr snapToGrid="0" snapToObjects="1">
      <p:cViewPr varScale="1">
        <p:scale>
          <a:sx n="73" d="100"/>
          <a:sy n="73" d="100"/>
        </p:scale>
        <p:origin x="800" y="192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One_Hundred_Years_of_Solitude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One_Hundred_Years_of_Solitude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r>
              <a:rPr lang="en-US" sz="1200" dirty="0"/>
              <a:t> </a:t>
            </a:r>
            <a:r>
              <a:rPr lang="en-US" sz="1200" dirty="0">
                <a:hlinkClick r:id="rId3" tooltip="Gabriel García Márquez"/>
              </a:rPr>
              <a:t>Gabriel García Márquez</a:t>
            </a:r>
            <a:r>
              <a:rPr lang="en-US" sz="1200" dirty="0"/>
              <a:t>, whose novel </a:t>
            </a:r>
            <a:r>
              <a:rPr lang="en-US" sz="1200" i="1" dirty="0">
                <a:hlinkClick r:id="rId4" tooltip="One Hundred Years of Solitude"/>
              </a:rPr>
              <a:t>One Hundred Years of Solitude</a:t>
            </a:r>
            <a:r>
              <a:rPr lang="en-US" sz="1200" dirty="0"/>
              <a:t> </a:t>
            </a:r>
            <a:r>
              <a:rPr lang="mr-IN" sz="1200" dirty="0"/>
              <a:t>…</a:t>
            </a:r>
            <a:r>
              <a:rPr lang="en-US" sz="1200" dirty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r>
              <a:rPr lang="en-US" sz="1200" dirty="0"/>
              <a:t> </a:t>
            </a:r>
            <a:r>
              <a:rPr lang="en-US" sz="1200" dirty="0">
                <a:hlinkClick r:id="rId3" tooltip="Gabriel García Márquez"/>
              </a:rPr>
              <a:t>Gabriel García Márquez</a:t>
            </a:r>
            <a:r>
              <a:rPr lang="en-US" sz="1200" dirty="0"/>
              <a:t>, whose novel </a:t>
            </a:r>
            <a:r>
              <a:rPr lang="en-US" sz="1200" i="1" dirty="0">
                <a:hlinkClick r:id="rId4" tooltip="One Hundred Years of Solitude"/>
              </a:rPr>
              <a:t>One Hundred Years of Solitude</a:t>
            </a:r>
            <a:r>
              <a:rPr lang="en-US" sz="1200" dirty="0"/>
              <a:t> </a:t>
            </a:r>
            <a:r>
              <a:rPr lang="mr-IN" sz="1200" dirty="0"/>
              <a:t>…</a:t>
            </a:r>
            <a:r>
              <a:rPr lang="en-US" sz="1200" dirty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</a:t>
            </a:r>
            <a:r>
              <a:rPr lang="en-US" baseline="0" dirty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</a:t>
            </a:r>
            <a:r>
              <a:rPr lang="en-US" baseline="0" dirty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57.tiff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66.emf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1.png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9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9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103.png"/><Relationship Id="rId4" Type="http://schemas.openxmlformats.org/officeDocument/2006/relationships/image" Target="../media/image4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5: Linear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this one?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/>
                  <a:t>Then 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/>
                  <a:t> is to calculate 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Then select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6: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is 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exact method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gradient </a:t>
            </a:r>
            <a:r>
              <a:rPr lang="en-US" dirty="0"/>
              <a:t>d</a:t>
            </a:r>
            <a:r>
              <a:rPr lang="en-US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Goto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#1 </a:t>
            </a: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600891" y="1857554"/>
            <a:ext cx="113879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Advanced 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400" dirty="0">
                <a:solidFill>
                  <a:srgbClr val="C00000"/>
                </a:solidFill>
              </a:rPr>
              <a:t>MD </a:t>
            </a:r>
            <a:r>
              <a:rPr lang="pl-PL" sz="2400" b="1" dirty="0"/>
              <a:t> </a:t>
            </a:r>
            <a:r>
              <a:rPr lang="pl-PL" sz="2400" dirty="0">
                <a:solidFill>
                  <a:srgbClr val="C00000"/>
                </a:solidFill>
              </a:rPr>
              <a:t>G115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Linear Algebra and Hypothesis Testing, Pavlos + Kevin</a:t>
            </a:r>
          </a:p>
          <a:p>
            <a:pPr marL="457200" indent="-457200">
              <a:spcBef>
                <a:spcPts val="72"/>
              </a:spcBef>
              <a:spcAft>
                <a:spcPts val="17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ED-Exercises grading: 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exercises together are equivalent to one question for that day’s quiz.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grade for accuracy. You will receive full grade even if it fails the finicky test.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grade these exercises very leniently.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	 </a:t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gradient descent 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/>
              <a:t>Question</a:t>
            </a:r>
            <a:r>
              <a:rPr lang="en-US" sz="2400" dirty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</a:p>
          <a:p>
            <a:pPr marL="1381125"/>
            <a:r>
              <a:rPr lang="en-US" sz="2400" b="1" dirty="0">
                <a:solidFill>
                  <a:srgbClr val="C00000"/>
                </a:solidFill>
              </a:rPr>
              <a:t>If the step is proportional to the slope then you avoid overshooting the minimum</a:t>
            </a:r>
          </a:p>
          <a:p>
            <a:endParaRPr lang="en-US" sz="2400" dirty="0"/>
          </a:p>
          <a:p>
            <a:r>
              <a:rPr lang="en-US" sz="2400" b="1" dirty="0"/>
              <a:t>Question</a:t>
            </a:r>
            <a:r>
              <a:rPr lang="en-US" sz="2400" dirty="0"/>
              <a:t>: How do we generalize this to more than one predictor?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			Take the derivative with respect to each coefficient and do 				the same sequentially</a:t>
            </a:r>
          </a:p>
          <a:p>
            <a:endParaRPr lang="en-US" sz="2400" b="1" dirty="0"/>
          </a:p>
          <a:p>
            <a:endParaRPr lang="en-US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gradient descent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/>
          </a:p>
          <a:p>
            <a:pPr>
              <a:spcBef>
                <a:spcPts val="1824"/>
              </a:spcBef>
            </a:pPr>
            <a:r>
              <a:rPr lang="en-US" sz="2400" dirty="0"/>
              <a:t>Making a step means: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Opposite direction of the derivative and proportional to the derivative means:   </a:t>
              </a:r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gradient descent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/>
                  <a:t>It is an iterative method.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/>
                  <a:t>L</a:t>
                </a:r>
                <a:r>
                  <a:rPr lang="en-US" sz="2400" dirty="0"/>
                  <a:t> is decreasing in the direction of the negative derivative.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/>
              <a:t>Gradient Descent Considerations (more in coming </a:t>
            </a:r>
            <a:br>
              <a:rPr lang="en-US" sz="2400" b="1" dirty="0"/>
            </a:br>
            <a:r>
              <a:rPr lang="en-US" sz="2400" b="1" dirty="0"/>
              <a:t>lectures)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still need to derive or compute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rate or how 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to set it.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avoid local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This can be hundreds of thousands of examples. 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/>
              <a:t>Gradient Descent Considerations (more in coming </a:t>
            </a:r>
            <a:br>
              <a:rPr lang="en-US" sz="2400" b="1" dirty="0"/>
            </a:br>
            <a:r>
              <a:rPr lang="en-US" sz="2400" b="1" dirty="0"/>
              <a:t>lectures)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rate or how 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avoid local minima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This can be hundreds of thousands of examples. 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Neural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03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Question: </a:t>
                </a:r>
                <a:r>
                  <a:rPr lang="en-US" sz="2400" dirty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values.</a:t>
            </a: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exact (so is 1.01 worth it?). </a:t>
                </a:r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three things happen, 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 will 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r="-280" b="-125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just for this particular realization. 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Question: </a:t>
                </a:r>
                <a:r>
                  <a:rPr lang="en-US" sz="2400" dirty="0"/>
                  <a:t>If this is just one realization of the reality how do we know the truth? How do we deal with this conundrum? 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Imagine</a:t>
                </a:r>
                <a:r>
                  <a:rPr lang="en-US" sz="2400" dirty="0"/>
                  <a:t> (magic realism) we have parallel universes and we repeat this experiment on each of the other universes.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Universe 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 our magical realisms, we can now sample multiple times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sample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sample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And another sample </a:t>
            </a:r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times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We can now estimate the mean and standard deviation of 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Finally we 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/>
              <a:t>And also we can answer the question, ’how significant are the predictors?’ 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active imagination, parallel universes and the likes, we 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observed data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sampling with replacement.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randomly  pick another ball and again we replicate it.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68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same number of balls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original one.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buckets represents the parallel universes </a:t>
            </a: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/>
                  <a:t>Bootstrapping is the practice of estimating properties of an estimator by measuring those properties by, for example, sampling from the observed data.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For 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multiple times by randomly sampling from our data set. We then use the variance of our multiple estimates to approximate the true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estimates: </a:t>
            </a:r>
            <a:r>
              <a:rPr lang="en-US" sz="2800" b="1" dirty="0"/>
              <a:t>Standard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We can empirically estimate the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1098" t="-1445" r="-1537" b="-10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estimates: </a:t>
            </a:r>
            <a:r>
              <a:rPr lang="en-US" sz="2800" b="1" dirty="0"/>
              <a:t>Standard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If 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of the 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, we 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analytically using the formulae below (no need to bootstrap):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since we do not know the exact distribution of the 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7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However, if we make the following assumptions, 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has a mean 0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our 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Evaluating Significance of Predictors</a:t>
                </a:r>
                <a:endParaRPr lang="en-US" sz="20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/>
                  <a:t>compute 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Question: </a:t>
                </a:r>
                <a:r>
                  <a:rPr lang="en-US" sz="2400" dirty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values.</a:t>
            </a: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/>
              <a:t>And also we can answer the question, ’how significant are the predictors?’ 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/>
              <a:t>And also we can answer the question, ’how significant are the predictors?’ 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answer 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’how significant are the predictors?’</a:t>
            </a:r>
            <a:r>
              <a:rPr lang="en-US" sz="2400" dirty="0"/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/>
              <a:t>Hypothesis testing 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Random sampling of the data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778" r="-2611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85560" y="5184894"/>
                <a:ext cx="760186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𝑁𝑢𝑙𝑙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eqAr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eqAr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60" y="5184894"/>
                <a:ext cx="760186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predictors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we do not need the distribution for Null.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a test statistic, which we we call t-test statistic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measures the distance from zero in units of </a:t>
                </a: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standard deviation.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evaluate how often a particular value of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accident. We expect that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compute the probability of observing any value equal to 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p-value (&lt;0.05) indicates that it is unlikely to observe such a substantial association between the predictor and the response due to chance. </a:t>
                </a: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blipFill rotWithShape="0">
                <a:blip r:embed="rId3"/>
                <a:stretch>
                  <a:fillRect l="-669" t="-722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355296" y="603300"/>
            <a:ext cx="4633504" cy="3089003"/>
            <a:chOff x="7355296" y="603300"/>
            <a:chExt cx="4633504" cy="3089003"/>
          </a:xfrm>
        </p:grpSpPr>
        <p:grpSp>
          <p:nvGrpSpPr>
            <p:cNvPr id="11" name="Group 10"/>
            <p:cNvGrpSpPr/>
            <p:nvPr/>
          </p:nvGrpSpPr>
          <p:grpSpPr>
            <a:xfrm>
              <a:off x="7355296" y="603300"/>
              <a:ext cx="4633504" cy="3089003"/>
              <a:chOff x="2838450" y="2055901"/>
              <a:chExt cx="6515100" cy="43434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8450" y="2055901"/>
                <a:ext cx="6515100" cy="4343400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 flipH="1">
                <a:off x="4152275" y="3097013"/>
                <a:ext cx="210458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>
                <a:off x="4152275" y="3343179"/>
                <a:ext cx="72549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229367" y="3343551"/>
                    <a:ext cx="571310" cy="4151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9367" y="3343551"/>
                    <a:ext cx="571310" cy="41511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1277"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4306459" y="2618925"/>
                    <a:ext cx="973985" cy="4151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−0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6459" y="2618925"/>
                    <a:ext cx="973985" cy="41511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10445672" y="134668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/>
                  <a:t>Hypothesis testing 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State the hypotheses, typically a </a:t>
                </a:r>
                <a:r>
                  <a:rPr lang="en-US" sz="2400" b="1" dirty="0"/>
                  <a:t>null hypothesis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an </a:t>
                </a:r>
                <a:r>
                  <a:rPr lang="en-US" sz="2400" b="1" dirty="0"/>
                  <a:t>alternative hypothesis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that is the negation of the former. 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Choose a type of analysis, i.e. how to use sample data to evaluate the null hypothesis. Typically this involves choosing a single test 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/>
                  <a:t>Sample </a:t>
                </a:r>
                <a:r>
                  <a:rPr lang="en-US" sz="2400" dirty="0"/>
                  <a:t>data and compute the test 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Use 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hypothesis.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some relation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test the null hypothesis, we need to determine whether, our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Using 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will have 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compute the probability of observing any value equal to 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p-value.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p-value indicates that it is unlikely to observe such a substantial association between the predictor and the response due to 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which we can use to determine the model.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models given the </a:t>
            </a:r>
            <a:r>
              <a:rPr lang="en-US" sz="2400"/>
              <a:t>fitted 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bootstrapped sample.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bootstrapped samples.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341988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341988"/>
                <a:ext cx="10317886" cy="799725"/>
              </a:xfrm>
              <a:prstGeom prst="rect">
                <a:avLst/>
              </a:prstGeom>
              <a:blipFill>
                <a:blip r:embed="rId5"/>
                <a:stretch>
                  <a:fillRect l="-984" t="-6250" r="-123" b="-21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4874" y="3657600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5E2A99-40E3-634F-A7A4-C97EDF69BE92}"/>
              </a:ext>
            </a:extLst>
          </p:cNvPr>
          <p:cNvCxnSpPr/>
          <p:nvPr/>
        </p:nvCxnSpPr>
        <p:spPr>
          <a:xfrm>
            <a:off x="6791092" y="2785730"/>
            <a:ext cx="2254255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models (shaded 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a given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 w</a:t>
                </a:r>
                <a:r>
                  <a:rPr lang="en-US" sz="2400" b="0" dirty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a given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 w</a:t>
                </a:r>
                <a:r>
                  <a:rPr lang="en-US" sz="2400" b="0" dirty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Estimate of the regression 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Evaluating Significance of Predictors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well we 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predictors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 variables</a:t>
            </a: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terms</a:t>
            </a: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/>
              <a:t>: Lecture 5: Linear Regression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/>
              <a:t>–</a:t>
            </a:r>
            <a:r>
              <a:rPr lang="en-US" dirty="0"/>
              <a:t> to be completed by lab time tomorrow: 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/>
              <a:t>: Lecture 5: Linear Regression </a:t>
            </a:r>
            <a:r>
              <a:rPr lang="mr-IN" dirty="0"/>
              <a:t>–</a:t>
            </a:r>
            <a:r>
              <a:rPr lang="en-US" dirty="0"/>
              <a:t> three (3) exercises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24367</TotalTime>
  <Words>4270</Words>
  <Application>Microsoft Macintosh PowerPoint</Application>
  <PresentationFormat>Widescreen</PresentationFormat>
  <Paragraphs>869</Paragraphs>
  <Slides>95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Cambria Math</vt:lpstr>
      <vt:lpstr>Karla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ChenGuobing</cp:lastModifiedBy>
  <cp:revision>601</cp:revision>
  <cp:lastPrinted>2019-09-18T17:12:26Z</cp:lastPrinted>
  <dcterms:created xsi:type="dcterms:W3CDTF">2018-04-18T18:49:01Z</dcterms:created>
  <dcterms:modified xsi:type="dcterms:W3CDTF">2022-02-25T00:55:15Z</dcterms:modified>
</cp:coreProperties>
</file>